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76" r:id="rId6"/>
    <p:sldId id="262" r:id="rId7"/>
    <p:sldId id="264" r:id="rId8"/>
    <p:sldId id="277" r:id="rId9"/>
    <p:sldId id="265" r:id="rId10"/>
    <p:sldId id="267" r:id="rId11"/>
    <p:sldId id="266" r:id="rId12"/>
    <p:sldId id="271" r:id="rId13"/>
    <p:sldId id="269" r:id="rId14"/>
    <p:sldId id="270" r:id="rId15"/>
    <p:sldId id="272" r:id="rId16"/>
    <p:sldId id="274" r:id="rId17"/>
    <p:sldId id="275" r:id="rId18"/>
    <p:sldId id="279" r:id="rId19"/>
    <p:sldId id="280" r:id="rId20"/>
    <p:sldId id="287" r:id="rId21"/>
    <p:sldId id="282" r:id="rId22"/>
    <p:sldId id="285" r:id="rId23"/>
    <p:sldId id="286" r:id="rId24"/>
    <p:sldId id="288" r:id="rId25"/>
    <p:sldId id="278" r:id="rId26"/>
    <p:sldId id="289" r:id="rId27"/>
    <p:sldId id="290" r:id="rId28"/>
    <p:sldId id="291" r:id="rId29"/>
    <p:sldId id="296" r:id="rId30"/>
    <p:sldId id="292" r:id="rId31"/>
    <p:sldId id="293" r:id="rId32"/>
    <p:sldId id="294" r:id="rId33"/>
    <p:sldId id="295" r:id="rId3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>
        <p:scale>
          <a:sx n="80" d="100"/>
          <a:sy n="80" d="100"/>
        </p:scale>
        <p:origin x="-1266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A73D5-1FD3-4B8E-A222-6515768EE464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CEBEB-6974-4879-B9CE-407F46508DA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3432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CEBEB-6974-4879-B9CE-407F46508DA2}" type="slidenum">
              <a:rPr lang="zh-HK" altLang="en-US" smtClean="0"/>
              <a:pPr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084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CEBEB-6974-4879-B9CE-407F46508DA2}" type="slidenum">
              <a:rPr lang="zh-HK" altLang="en-US" smtClean="0"/>
              <a:pPr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084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According to a study, the frequency of HLA B27 ranged from 24.3-46.7% </a:t>
            </a:r>
            <a:r>
              <a:rPr lang="en-US" altLang="zh-TW" baseline="0" dirty="0" smtClean="0"/>
              <a:t> as in</a:t>
            </a:r>
            <a:r>
              <a:rPr lang="en-US" altLang="zh-TW" dirty="0" smtClean="0"/>
              <a:t> Chinese patients with 2.4% in healthy control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CEBEB-6974-4879-B9CE-407F46508DA2}" type="slidenum">
              <a:rPr lang="zh-HK" altLang="en-US" smtClean="0"/>
              <a:pPr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44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787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385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919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792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408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997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934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6110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659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67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005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4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OSCE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By QEH</a:t>
            </a:r>
          </a:p>
          <a:p>
            <a:r>
              <a:rPr lang="en-US" altLang="zh-HK" dirty="0" smtClean="0"/>
              <a:t>JCM – 4 April 2018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5941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XR R hand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5439"/>
            <a:ext cx="4104456" cy="508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586631"/>
            <a:ext cx="4089236" cy="507030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手繪多邊形 9"/>
          <p:cNvSpPr/>
          <p:nvPr/>
        </p:nvSpPr>
        <p:spPr>
          <a:xfrm>
            <a:off x="5977054" y="5062654"/>
            <a:ext cx="89982" cy="303313"/>
          </a:xfrm>
          <a:custGeom>
            <a:avLst/>
            <a:gdLst>
              <a:gd name="connsiteX0" fmla="*/ 0 w 89982"/>
              <a:gd name="connsiteY0" fmla="*/ 0 h 303313"/>
              <a:gd name="connsiteX1" fmla="*/ 44605 w 89982"/>
              <a:gd name="connsiteY1" fmla="*/ 4460 h 303313"/>
              <a:gd name="connsiteX2" fmla="*/ 57986 w 89982"/>
              <a:gd name="connsiteY2" fmla="*/ 13381 h 303313"/>
              <a:gd name="connsiteX3" fmla="*/ 84749 w 89982"/>
              <a:gd name="connsiteY3" fmla="*/ 44605 h 303313"/>
              <a:gd name="connsiteX4" fmla="*/ 84749 w 89982"/>
              <a:gd name="connsiteY4" fmla="*/ 147196 h 303313"/>
              <a:gd name="connsiteX5" fmla="*/ 75828 w 89982"/>
              <a:gd name="connsiteY5" fmla="*/ 178419 h 303313"/>
              <a:gd name="connsiteX6" fmla="*/ 49065 w 89982"/>
              <a:gd name="connsiteY6" fmla="*/ 205182 h 303313"/>
              <a:gd name="connsiteX7" fmla="*/ 31223 w 89982"/>
              <a:gd name="connsiteY7" fmla="*/ 231945 h 303313"/>
              <a:gd name="connsiteX8" fmla="*/ 13381 w 89982"/>
              <a:gd name="connsiteY8" fmla="*/ 263168 h 303313"/>
              <a:gd name="connsiteX9" fmla="*/ 8921 w 89982"/>
              <a:gd name="connsiteY9" fmla="*/ 281010 h 303313"/>
              <a:gd name="connsiteX10" fmla="*/ 4460 w 89982"/>
              <a:gd name="connsiteY10" fmla="*/ 294392 h 303313"/>
              <a:gd name="connsiteX11" fmla="*/ 4460 w 89982"/>
              <a:gd name="connsiteY11" fmla="*/ 303313 h 30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982" h="303313">
                <a:moveTo>
                  <a:pt x="0" y="0"/>
                </a:moveTo>
                <a:cubicBezTo>
                  <a:pt x="14868" y="1487"/>
                  <a:pt x="30045" y="1100"/>
                  <a:pt x="44605" y="4460"/>
                </a:cubicBezTo>
                <a:cubicBezTo>
                  <a:pt x="49828" y="5665"/>
                  <a:pt x="53868" y="9949"/>
                  <a:pt x="57986" y="13381"/>
                </a:cubicBezTo>
                <a:cubicBezTo>
                  <a:pt x="70409" y="23734"/>
                  <a:pt x="74906" y="31482"/>
                  <a:pt x="84749" y="44605"/>
                </a:cubicBezTo>
                <a:cubicBezTo>
                  <a:pt x="91783" y="93848"/>
                  <a:pt x="91671" y="77979"/>
                  <a:pt x="84749" y="147196"/>
                </a:cubicBezTo>
                <a:cubicBezTo>
                  <a:pt x="84646" y="148226"/>
                  <a:pt x="78010" y="175614"/>
                  <a:pt x="75828" y="178419"/>
                </a:cubicBezTo>
                <a:cubicBezTo>
                  <a:pt x="68082" y="188378"/>
                  <a:pt x="56063" y="194685"/>
                  <a:pt x="49065" y="205182"/>
                </a:cubicBezTo>
                <a:cubicBezTo>
                  <a:pt x="43118" y="214103"/>
                  <a:pt x="36018" y="222355"/>
                  <a:pt x="31223" y="231945"/>
                </a:cubicBezTo>
                <a:cubicBezTo>
                  <a:pt x="19905" y="254582"/>
                  <a:pt x="25990" y="244254"/>
                  <a:pt x="13381" y="263168"/>
                </a:cubicBezTo>
                <a:cubicBezTo>
                  <a:pt x="11894" y="269115"/>
                  <a:pt x="10605" y="275116"/>
                  <a:pt x="8921" y="281010"/>
                </a:cubicBezTo>
                <a:cubicBezTo>
                  <a:pt x="7629" y="285531"/>
                  <a:pt x="5382" y="289781"/>
                  <a:pt x="4460" y="294392"/>
                </a:cubicBezTo>
                <a:cubicBezTo>
                  <a:pt x="3877" y="297308"/>
                  <a:pt x="4460" y="300339"/>
                  <a:pt x="4460" y="303313"/>
                </a:cubicBezTo>
              </a:path>
            </a:pathLst>
          </a:custGeom>
          <a:noFill/>
          <a:ln w="127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手繪多邊形 12"/>
          <p:cNvSpPr/>
          <p:nvPr/>
        </p:nvSpPr>
        <p:spPr>
          <a:xfrm>
            <a:off x="2131854" y="4879774"/>
            <a:ext cx="259216" cy="214103"/>
          </a:xfrm>
          <a:custGeom>
            <a:avLst/>
            <a:gdLst>
              <a:gd name="connsiteX0" fmla="*/ 241126 w 259216"/>
              <a:gd name="connsiteY0" fmla="*/ 89209 h 214103"/>
              <a:gd name="connsiteX1" fmla="*/ 236665 w 259216"/>
              <a:gd name="connsiteY1" fmla="*/ 66907 h 214103"/>
              <a:gd name="connsiteX2" fmla="*/ 232205 w 259216"/>
              <a:gd name="connsiteY2" fmla="*/ 40144 h 214103"/>
              <a:gd name="connsiteX3" fmla="*/ 218823 w 259216"/>
              <a:gd name="connsiteY3" fmla="*/ 26763 h 214103"/>
              <a:gd name="connsiteX4" fmla="*/ 209902 w 259216"/>
              <a:gd name="connsiteY4" fmla="*/ 13381 h 214103"/>
              <a:gd name="connsiteX5" fmla="*/ 174218 w 259216"/>
              <a:gd name="connsiteY5" fmla="*/ 0 h 214103"/>
              <a:gd name="connsiteX6" fmla="*/ 160837 w 259216"/>
              <a:gd name="connsiteY6" fmla="*/ 4460 h 214103"/>
              <a:gd name="connsiteX7" fmla="*/ 156376 w 259216"/>
              <a:gd name="connsiteY7" fmla="*/ 17842 h 214103"/>
              <a:gd name="connsiteX8" fmla="*/ 147455 w 259216"/>
              <a:gd name="connsiteY8" fmla="*/ 31223 h 214103"/>
              <a:gd name="connsiteX9" fmla="*/ 134074 w 259216"/>
              <a:gd name="connsiteY9" fmla="*/ 40144 h 214103"/>
              <a:gd name="connsiteX10" fmla="*/ 107311 w 259216"/>
              <a:gd name="connsiteY10" fmla="*/ 62446 h 214103"/>
              <a:gd name="connsiteX11" fmla="*/ 89469 w 259216"/>
              <a:gd name="connsiteY11" fmla="*/ 89209 h 214103"/>
              <a:gd name="connsiteX12" fmla="*/ 80548 w 259216"/>
              <a:gd name="connsiteY12" fmla="*/ 102591 h 214103"/>
              <a:gd name="connsiteX13" fmla="*/ 67166 w 259216"/>
              <a:gd name="connsiteY13" fmla="*/ 107051 h 214103"/>
              <a:gd name="connsiteX14" fmla="*/ 35943 w 259216"/>
              <a:gd name="connsiteY14" fmla="*/ 124893 h 214103"/>
              <a:gd name="connsiteX15" fmla="*/ 9180 w 259216"/>
              <a:gd name="connsiteY15" fmla="*/ 142735 h 214103"/>
              <a:gd name="connsiteX16" fmla="*/ 259 w 259216"/>
              <a:gd name="connsiteY16" fmla="*/ 156117 h 214103"/>
              <a:gd name="connsiteX17" fmla="*/ 4720 w 259216"/>
              <a:gd name="connsiteY17" fmla="*/ 178419 h 214103"/>
              <a:gd name="connsiteX18" fmla="*/ 35943 w 259216"/>
              <a:gd name="connsiteY18" fmla="*/ 191801 h 214103"/>
              <a:gd name="connsiteX19" fmla="*/ 116232 w 259216"/>
              <a:gd name="connsiteY19" fmla="*/ 196261 h 214103"/>
              <a:gd name="connsiteX20" fmla="*/ 147455 w 259216"/>
              <a:gd name="connsiteY20" fmla="*/ 205182 h 214103"/>
              <a:gd name="connsiteX21" fmla="*/ 200981 w 259216"/>
              <a:gd name="connsiteY21" fmla="*/ 214103 h 214103"/>
              <a:gd name="connsiteX22" fmla="*/ 250046 w 259216"/>
              <a:gd name="connsiteY22" fmla="*/ 209643 h 214103"/>
              <a:gd name="connsiteX23" fmla="*/ 258967 w 259216"/>
              <a:gd name="connsiteY23" fmla="*/ 191801 h 214103"/>
              <a:gd name="connsiteX24" fmla="*/ 241126 w 259216"/>
              <a:gd name="connsiteY24" fmla="*/ 89209 h 21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9216" h="214103">
                <a:moveTo>
                  <a:pt x="241126" y="89209"/>
                </a:moveTo>
                <a:cubicBezTo>
                  <a:pt x="237409" y="68393"/>
                  <a:pt x="238021" y="74366"/>
                  <a:pt x="236665" y="66907"/>
                </a:cubicBezTo>
                <a:cubicBezTo>
                  <a:pt x="235047" y="58009"/>
                  <a:pt x="235878" y="48409"/>
                  <a:pt x="232205" y="40144"/>
                </a:cubicBezTo>
                <a:cubicBezTo>
                  <a:pt x="229643" y="34380"/>
                  <a:pt x="222861" y="31609"/>
                  <a:pt x="218823" y="26763"/>
                </a:cubicBezTo>
                <a:cubicBezTo>
                  <a:pt x="215391" y="22645"/>
                  <a:pt x="214020" y="16813"/>
                  <a:pt x="209902" y="13381"/>
                </a:cubicBezTo>
                <a:cubicBezTo>
                  <a:pt x="199905" y="5050"/>
                  <a:pt x="186223" y="3001"/>
                  <a:pt x="174218" y="0"/>
                </a:cubicBezTo>
                <a:cubicBezTo>
                  <a:pt x="169758" y="1487"/>
                  <a:pt x="164162" y="1135"/>
                  <a:pt x="160837" y="4460"/>
                </a:cubicBezTo>
                <a:cubicBezTo>
                  <a:pt x="157512" y="7785"/>
                  <a:pt x="158479" y="13636"/>
                  <a:pt x="156376" y="17842"/>
                </a:cubicBezTo>
                <a:cubicBezTo>
                  <a:pt x="153979" y="22637"/>
                  <a:pt x="151246" y="27432"/>
                  <a:pt x="147455" y="31223"/>
                </a:cubicBezTo>
                <a:cubicBezTo>
                  <a:pt x="143664" y="35014"/>
                  <a:pt x="138192" y="36712"/>
                  <a:pt x="134074" y="40144"/>
                </a:cubicBezTo>
                <a:cubicBezTo>
                  <a:pt x="99738" y="68758"/>
                  <a:pt x="140526" y="40305"/>
                  <a:pt x="107311" y="62446"/>
                </a:cubicBezTo>
                <a:lnTo>
                  <a:pt x="89469" y="89209"/>
                </a:lnTo>
                <a:cubicBezTo>
                  <a:pt x="86495" y="93670"/>
                  <a:pt x="85634" y="100896"/>
                  <a:pt x="80548" y="102591"/>
                </a:cubicBezTo>
                <a:lnTo>
                  <a:pt x="67166" y="107051"/>
                </a:lnTo>
                <a:cubicBezTo>
                  <a:pt x="20888" y="137904"/>
                  <a:pt x="92522" y="90945"/>
                  <a:pt x="35943" y="124893"/>
                </a:cubicBezTo>
                <a:cubicBezTo>
                  <a:pt x="26749" y="130409"/>
                  <a:pt x="9180" y="142735"/>
                  <a:pt x="9180" y="142735"/>
                </a:cubicBezTo>
                <a:cubicBezTo>
                  <a:pt x="6206" y="147196"/>
                  <a:pt x="924" y="150797"/>
                  <a:pt x="259" y="156117"/>
                </a:cubicBezTo>
                <a:cubicBezTo>
                  <a:pt x="-681" y="163640"/>
                  <a:pt x="959" y="171837"/>
                  <a:pt x="4720" y="178419"/>
                </a:cubicBezTo>
                <a:cubicBezTo>
                  <a:pt x="9202" y="186262"/>
                  <a:pt x="28911" y="191162"/>
                  <a:pt x="35943" y="191801"/>
                </a:cubicBezTo>
                <a:cubicBezTo>
                  <a:pt x="62637" y="194228"/>
                  <a:pt x="89469" y="194774"/>
                  <a:pt x="116232" y="196261"/>
                </a:cubicBezTo>
                <a:cubicBezTo>
                  <a:pt x="128070" y="200208"/>
                  <a:pt x="134646" y="202780"/>
                  <a:pt x="147455" y="205182"/>
                </a:cubicBezTo>
                <a:cubicBezTo>
                  <a:pt x="165233" y="208515"/>
                  <a:pt x="200981" y="214103"/>
                  <a:pt x="200981" y="214103"/>
                </a:cubicBezTo>
                <a:cubicBezTo>
                  <a:pt x="217336" y="212616"/>
                  <a:pt x="234718" y="215538"/>
                  <a:pt x="250046" y="209643"/>
                </a:cubicBezTo>
                <a:cubicBezTo>
                  <a:pt x="256252" y="207256"/>
                  <a:pt x="258415" y="198427"/>
                  <a:pt x="258967" y="191801"/>
                </a:cubicBezTo>
                <a:cubicBezTo>
                  <a:pt x="261436" y="162167"/>
                  <a:pt x="244843" y="110025"/>
                  <a:pt x="241126" y="89209"/>
                </a:cubicBezTo>
                <a:close/>
              </a:path>
            </a:pathLst>
          </a:cu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638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22" y="121096"/>
            <a:ext cx="4073077" cy="673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93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Q3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K" dirty="0" smtClean="0"/>
              <a:t>F/80</a:t>
            </a:r>
          </a:p>
          <a:p>
            <a:r>
              <a:rPr lang="en-US" altLang="zh-HK" dirty="0" smtClean="0"/>
              <a:t>Rheumatoid arthritis on </a:t>
            </a:r>
            <a:r>
              <a:rPr lang="en-US" altLang="zh-HK" dirty="0" err="1" smtClean="0"/>
              <a:t>Leflunomide</a:t>
            </a:r>
            <a:r>
              <a:rPr lang="en-US" altLang="zh-HK" dirty="0" smtClean="0"/>
              <a:t>, Methotrexate</a:t>
            </a:r>
          </a:p>
          <a:p>
            <a:r>
              <a:rPr lang="en-US" altLang="zh-HK" dirty="0" smtClean="0"/>
              <a:t>Bilateral total knee replacement done</a:t>
            </a:r>
          </a:p>
          <a:p>
            <a:r>
              <a:rPr lang="en-US" altLang="zh-HK" dirty="0" smtClean="0"/>
              <a:t>Presented to A&amp;E for left thigh pain after slipped and fell</a:t>
            </a:r>
          </a:p>
          <a:p>
            <a:r>
              <a:rPr lang="en-US" altLang="zh-HK" dirty="0"/>
              <a:t>She was discharged </a:t>
            </a:r>
            <a:r>
              <a:rPr lang="en-US" altLang="zh-HK" dirty="0" smtClean="0"/>
              <a:t>after assessment but </a:t>
            </a:r>
            <a:r>
              <a:rPr lang="en-US" altLang="zh-HK" dirty="0" err="1" smtClean="0"/>
              <a:t>reattended</a:t>
            </a:r>
            <a:r>
              <a:rPr lang="en-US" altLang="zh-HK" dirty="0" smtClean="0"/>
              <a:t> </a:t>
            </a:r>
            <a:r>
              <a:rPr lang="en-US" altLang="zh-HK" dirty="0"/>
              <a:t>4 hours later for left thigh pain after falling from sofa</a:t>
            </a:r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0456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249" y="167258"/>
            <a:ext cx="3056005" cy="653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597"/>
            <a:ext cx="4176464" cy="64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54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5" y="349787"/>
            <a:ext cx="4120459" cy="595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71" y="349787"/>
            <a:ext cx="4236856" cy="595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78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Questions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Describe TWO XR findings during 1st presentation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Describe the XR abnormality at </a:t>
            </a:r>
            <a:r>
              <a:rPr lang="en-US" altLang="zh-HK" dirty="0" err="1" smtClean="0"/>
              <a:t>reattendance</a:t>
            </a:r>
            <a:r>
              <a:rPr lang="en-US" altLang="zh-HK" dirty="0" smtClean="0"/>
              <a:t>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is the specific diagnosis of this kind of </a:t>
            </a:r>
            <a:r>
              <a:rPr lang="en-US" altLang="zh-HK" dirty="0" err="1" smtClean="0"/>
              <a:t>fracutre</a:t>
            </a:r>
            <a:r>
              <a:rPr lang="en-US" altLang="zh-HK" dirty="0" smtClean="0"/>
              <a:t>? (1)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Name ONE medication which is usually allegedly associated? (1)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How could the 1</a:t>
            </a:r>
            <a:r>
              <a:rPr lang="en-US" altLang="zh-HK" baseline="30000" dirty="0" smtClean="0"/>
              <a:t>st</a:t>
            </a:r>
            <a:r>
              <a:rPr lang="en-US" altLang="zh-HK" dirty="0" smtClean="0"/>
              <a:t> attendance be better managed? (1)</a:t>
            </a: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are the optimal management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Surgical (1)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Medical (2)</a:t>
            </a:r>
          </a:p>
        </p:txBody>
      </p:sp>
    </p:spTree>
    <p:extLst>
      <p:ext uri="{BB962C8B-B14F-4D97-AF65-F5344CB8AC3E}">
        <p14:creationId xmlns:p14="http://schemas.microsoft.com/office/powerpoint/2010/main" val="2450980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HK" dirty="0" smtClean="0"/>
              <a:t>Answers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(A) </a:t>
            </a:r>
            <a:r>
              <a:rPr lang="en-US" altLang="zh-HK" dirty="0" err="1" smtClean="0"/>
              <a:t>Beaking</a:t>
            </a:r>
            <a:r>
              <a:rPr lang="en-US" altLang="zh-HK" dirty="0" smtClean="0"/>
              <a:t> </a:t>
            </a:r>
            <a:r>
              <a:rPr lang="en-US" altLang="zh-HK" dirty="0"/>
              <a:t>of the lateral </a:t>
            </a:r>
            <a:r>
              <a:rPr lang="en-US" altLang="zh-HK" dirty="0" smtClean="0"/>
              <a:t>cortex at lateral femoral shaft (B) Total knee replacement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(A) Transverse fracture of left femoral shaft (B)across the </a:t>
            </a:r>
            <a:r>
              <a:rPr lang="en-US" altLang="zh-HK" dirty="0" err="1" smtClean="0"/>
              <a:t>beaking</a:t>
            </a: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Atypical femoral fracture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err="1" smtClean="0"/>
              <a:t>Bisphophonates</a:t>
            </a:r>
            <a:r>
              <a:rPr lang="en-US" altLang="zh-HK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Hospital admission &amp; prophylactic operative </a:t>
            </a:r>
            <a:r>
              <a:rPr lang="en-US" altLang="zh-HK" dirty="0" err="1" smtClean="0"/>
              <a:t>mx</a:t>
            </a: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Fracture fixation </a:t>
            </a:r>
            <a:r>
              <a:rPr lang="en-US" altLang="zh-HK" dirty="0"/>
              <a:t>and initiation of medical management. </a:t>
            </a:r>
            <a:endParaRPr lang="en-US" altLang="zh-HK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Surgical - </a:t>
            </a:r>
            <a:r>
              <a:rPr lang="en-US" altLang="zh-HK" dirty="0" err="1" smtClean="0"/>
              <a:t>Intramedullary</a:t>
            </a:r>
            <a:r>
              <a:rPr lang="en-US" altLang="zh-HK" dirty="0" smtClean="0"/>
              <a:t> nail (full-length)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Medical – 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altLang="zh-HK" dirty="0" smtClean="0"/>
              <a:t>calcium supplementation, 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altLang="zh-HK" dirty="0" smtClean="0"/>
              <a:t>25-hydroxyvitamin </a:t>
            </a:r>
            <a:r>
              <a:rPr lang="en-US" altLang="zh-HK" dirty="0"/>
              <a:t>D </a:t>
            </a:r>
            <a:r>
              <a:rPr lang="en-US" altLang="zh-HK" dirty="0" smtClean="0"/>
              <a:t>and 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altLang="zh-HK" dirty="0" err="1" smtClean="0"/>
              <a:t>Teriparatide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88916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544" y="274638"/>
            <a:ext cx="8520927" cy="562074"/>
          </a:xfrm>
        </p:spPr>
        <p:txBody>
          <a:bodyPr>
            <a:normAutofit fontScale="90000"/>
          </a:bodyPr>
          <a:lstStyle/>
          <a:p>
            <a:r>
              <a:rPr lang="en-US" altLang="zh-HK" sz="3600" dirty="0"/>
              <a:t>Diagnostic criteria for atypical femoral fracture </a:t>
            </a:r>
            <a:r>
              <a:rPr lang="en-US" altLang="zh-HK" sz="3600" dirty="0" smtClean="0"/>
              <a:t/>
            </a:r>
            <a:br>
              <a:rPr lang="en-US" altLang="zh-HK" sz="3600" dirty="0" smtClean="0"/>
            </a:br>
            <a:r>
              <a:rPr lang="en-US" altLang="zh-HK" sz="2400" dirty="0" smtClean="0"/>
              <a:t>(</a:t>
            </a:r>
            <a:r>
              <a:rPr lang="en-US" altLang="zh-HK" sz="2400" dirty="0"/>
              <a:t>Task force for the American Society for Bone and Mineral Research) </a:t>
            </a:r>
            <a:endParaRPr lang="zh-HK" altLang="en-US" sz="24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48211"/>
              </p:ext>
            </p:extLst>
          </p:nvPr>
        </p:nvGraphicFramePr>
        <p:xfrm>
          <a:off x="251520" y="1196752"/>
          <a:ext cx="864096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079"/>
                <a:gridCol w="3024294"/>
                <a:gridCol w="27435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HK" sz="1600" dirty="0" smtClean="0"/>
                        <a:t>Major</a:t>
                      </a:r>
                      <a:r>
                        <a:rPr lang="en-US" altLang="zh-HK" sz="1600" baseline="0" dirty="0" smtClean="0"/>
                        <a:t> criteria</a:t>
                      </a:r>
                      <a:endParaRPr lang="zh-HK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600" dirty="0" smtClean="0"/>
                        <a:t>Minor criteria</a:t>
                      </a:r>
                      <a:endParaRPr lang="zh-HK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600" dirty="0" smtClean="0"/>
                        <a:t>Exclusion</a:t>
                      </a:r>
                      <a:r>
                        <a:rPr lang="en-US" altLang="zh-HK" sz="1600" baseline="0" dirty="0" smtClean="0"/>
                        <a:t> criteria</a:t>
                      </a:r>
                      <a:endParaRPr lang="zh-HK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1600" dirty="0" smtClean="0"/>
                        <a:t>Proximal fracture line under the lesser trochanter and distal fracture line above the femoral condyles</a:t>
                      </a:r>
                      <a:endParaRPr lang="zh-HK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600" dirty="0" smtClean="0"/>
                        <a:t>Periosteal reaction along the lateral cortex</a:t>
                      </a:r>
                      <a:endParaRPr lang="zh-HK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600" dirty="0" smtClean="0"/>
                        <a:t>Femoral neck fracture</a:t>
                      </a:r>
                      <a:endParaRPr lang="zh-HK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1600" dirty="0" smtClean="0"/>
                        <a:t>No trauma or low-energy trauma</a:t>
                      </a:r>
                      <a:endParaRPr lang="zh-HK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600" dirty="0" smtClean="0"/>
                        <a:t>Increased cortical thickness</a:t>
                      </a:r>
                      <a:endParaRPr lang="zh-HK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600" dirty="0" smtClean="0"/>
                        <a:t>Intertrochanteric fracture with extension to the </a:t>
                      </a:r>
                      <a:r>
                        <a:rPr lang="en-US" altLang="zh-HK" sz="1600" dirty="0" err="1" smtClean="0"/>
                        <a:t>subtrochanteric</a:t>
                      </a:r>
                      <a:r>
                        <a:rPr lang="en-US" altLang="zh-HK" sz="1600" dirty="0" smtClean="0"/>
                        <a:t> femur</a:t>
                      </a:r>
                      <a:endParaRPr lang="zh-HK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1600" dirty="0" smtClean="0"/>
                        <a:t>Transverse or only slightly oblique fracture line (angle &lt; 30°)</a:t>
                      </a:r>
                      <a:endParaRPr lang="zh-HK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600" dirty="0" err="1" smtClean="0"/>
                        <a:t>Prodrome</a:t>
                      </a:r>
                      <a:r>
                        <a:rPr lang="en-US" altLang="zh-HK" sz="1600" dirty="0" smtClean="0"/>
                        <a:t> pain in the groin or thigh</a:t>
                      </a:r>
                      <a:endParaRPr lang="zh-HK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600" dirty="0" err="1" smtClean="0"/>
                        <a:t>Periprosthetic</a:t>
                      </a:r>
                      <a:r>
                        <a:rPr lang="en-US" altLang="zh-HK" sz="1600" dirty="0" smtClean="0"/>
                        <a:t> fracture</a:t>
                      </a:r>
                      <a:endParaRPr lang="zh-HK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1600" dirty="0" smtClean="0"/>
                        <a:t>Non comminuted fracture</a:t>
                      </a:r>
                      <a:endParaRPr lang="zh-HK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600" dirty="0" smtClean="0"/>
                        <a:t>Bilateral fracture</a:t>
                      </a:r>
                      <a:endParaRPr lang="zh-HK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600" dirty="0" smtClean="0"/>
                        <a:t>Pathological fracture related to a primary bone tumor or bone metastasis</a:t>
                      </a:r>
                      <a:endParaRPr lang="zh-HK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1600" dirty="0" smtClean="0"/>
                        <a:t>Complete fracture crossing from one cortex to the other, with or without a medical cortical beak or incomplete fracture (or fissure) involving only the outer cortex</a:t>
                      </a:r>
                      <a:endParaRPr lang="zh-HK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600" dirty="0" smtClean="0"/>
                        <a:t>Delayed healing</a:t>
                      </a:r>
                    </a:p>
                    <a:p>
                      <a:r>
                        <a:rPr lang="en-US" altLang="zh-HK" sz="1600" dirty="0" smtClean="0"/>
                        <a:t>Co-morbidities: rheumatoid arthritis, vitamin D deficiency, </a:t>
                      </a:r>
                      <a:r>
                        <a:rPr lang="en-US" altLang="zh-HK" sz="1600" dirty="0" err="1" smtClean="0"/>
                        <a:t>hypophosphatasia</a:t>
                      </a:r>
                      <a:endParaRPr lang="en-US" altLang="zh-HK" sz="1600" dirty="0" smtClean="0"/>
                    </a:p>
                    <a:p>
                      <a:r>
                        <a:rPr lang="en-US" altLang="zh-HK" sz="1600" dirty="0" smtClean="0"/>
                        <a:t>Concomitant treatments: bisphosphonates, glucocorticoids, proton pump inhibitors</a:t>
                      </a:r>
                      <a:endParaRPr lang="zh-HK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3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29 years old lady presents with low back pain for a year. The severity of pain has been increasing in the recent few months. There are no history of significant injury.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71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LB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84994"/>
            <a:ext cx="3714776" cy="575040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84994"/>
            <a:ext cx="3888432" cy="572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99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Q1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smtClean="0"/>
              <a:t>F/47</a:t>
            </a:r>
          </a:p>
          <a:p>
            <a:r>
              <a:rPr lang="en-US" altLang="zh-HK" dirty="0" smtClean="0"/>
              <a:t>Ca cervix, depression</a:t>
            </a:r>
          </a:p>
          <a:p>
            <a:r>
              <a:rPr lang="en-US" altLang="zh-HK" dirty="0" smtClean="0"/>
              <a:t>Allergic to </a:t>
            </a:r>
            <a:r>
              <a:rPr lang="en-US" altLang="zh-HK" dirty="0" err="1" smtClean="0"/>
              <a:t>Flagyl</a:t>
            </a:r>
            <a:r>
              <a:rPr lang="en-US" altLang="zh-HK" dirty="0" smtClean="0"/>
              <a:t>, flu medication, </a:t>
            </a:r>
            <a:r>
              <a:rPr lang="en-US" altLang="zh-HK" dirty="0" err="1"/>
              <a:t>T</a:t>
            </a:r>
            <a:r>
              <a:rPr lang="en-US" altLang="zh-HK" dirty="0" err="1" smtClean="0"/>
              <a:t>ransamine</a:t>
            </a:r>
            <a:r>
              <a:rPr lang="en-US" altLang="zh-HK" dirty="0" smtClean="0"/>
              <a:t>, Clindamycin</a:t>
            </a:r>
          </a:p>
          <a:p>
            <a:r>
              <a:rPr lang="en-US" altLang="zh-HK" dirty="0" smtClean="0"/>
              <a:t>Attended at 0210 for headache</a:t>
            </a:r>
          </a:p>
          <a:p>
            <a:r>
              <a:rPr lang="en-US" altLang="zh-HK" dirty="0" smtClean="0"/>
              <a:t>On &amp; off for 3 months but get worse that night</a:t>
            </a:r>
          </a:p>
          <a:p>
            <a:r>
              <a:rPr lang="en-US" altLang="zh-HK" dirty="0" smtClean="0"/>
              <a:t>Vomited 10 times</a:t>
            </a:r>
          </a:p>
          <a:p>
            <a:r>
              <a:rPr lang="en-US" altLang="zh-HK" dirty="0" smtClean="0"/>
              <a:t>CTB</a:t>
            </a:r>
          </a:p>
        </p:txBody>
      </p:sp>
    </p:spTree>
    <p:extLst>
      <p:ext uri="{BB962C8B-B14F-4D97-AF65-F5344CB8AC3E}">
        <p14:creationId xmlns:p14="http://schemas.microsoft.com/office/powerpoint/2010/main" val="2042999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oblique view</a:t>
            </a:r>
            <a:endParaRPr lang="en-US" dirty="0"/>
          </a:p>
        </p:txBody>
      </p:sp>
      <p:pic>
        <p:nvPicPr>
          <p:cNvPr id="5" name="內容版面配置區 4" descr="LBP-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6392" y="1600200"/>
            <a:ext cx="3460216" cy="4525963"/>
          </a:xfrm>
        </p:spPr>
      </p:pic>
      <p:pic>
        <p:nvPicPr>
          <p:cNvPr id="6" name="內容版面配置區 5" descr="LBP-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7815" y="1600200"/>
            <a:ext cx="3479369" cy="4525963"/>
          </a:xfrm>
        </p:spPr>
      </p:pic>
    </p:spTree>
    <p:extLst>
      <p:ext uri="{BB962C8B-B14F-4D97-AF65-F5344CB8AC3E}">
        <p14:creationId xmlns:p14="http://schemas.microsoft.com/office/powerpoint/2010/main" val="729034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FOUR “red flags”  of low back pain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TWO XR findings. What is the most possible diagnosis? 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ONE test to examine this patient bearing your suspected diagnosis (1)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Suggest ONE important blood tests that should be helpful for this patient for diagnosis and management (1)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TWO </a:t>
            </a:r>
            <a:r>
              <a:rPr lang="en-US" dirty="0"/>
              <a:t>extra-articular manifestations of the condition? </a:t>
            </a:r>
            <a:r>
              <a:rPr lang="en-US" dirty="0" smtClean="0"/>
              <a:t>(2)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TWO management modalities for </a:t>
            </a:r>
            <a:r>
              <a:rPr lang="en-US" dirty="0"/>
              <a:t>this condition</a:t>
            </a:r>
            <a:r>
              <a:rPr lang="en-US" dirty="0" smtClean="0"/>
              <a:t>? (2)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54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Answers</a:t>
            </a:r>
            <a:endParaRPr lang="en-US" sz="3600" dirty="0"/>
          </a:p>
        </p:txBody>
      </p:sp>
      <p:pic>
        <p:nvPicPr>
          <p:cNvPr id="2050" name="Picture 2" descr="相關圖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913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115616" y="6093296"/>
            <a:ext cx="1008112" cy="17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1499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(previous slide)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X-ray abnormality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Sclerosis are seen over both sacroiliac joint. 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On oblique SI Joint view</a:t>
            </a:r>
            <a:r>
              <a:rPr lang="en-US" altLang="zh-TW" dirty="0" smtClean="0"/>
              <a:t>, bony erosion is evident at Lt side.</a:t>
            </a:r>
          </a:p>
          <a:p>
            <a:pPr marL="514350" indent="-514350">
              <a:buNone/>
            </a:pPr>
            <a:r>
              <a:rPr lang="en-US" altLang="zh-TW" dirty="0" smtClean="0"/>
              <a:t>	The finding is suggestive of </a:t>
            </a:r>
            <a:r>
              <a:rPr lang="en-US" altLang="zh-TW" dirty="0" err="1" smtClean="0"/>
              <a:t>sacroiliitis</a:t>
            </a:r>
            <a:r>
              <a:rPr lang="en-US" altLang="zh-TW" dirty="0" smtClean="0"/>
              <a:t>. </a:t>
            </a:r>
            <a:r>
              <a:rPr lang="en-US" altLang="zh-TW" sz="3100" dirty="0" smtClean="0"/>
              <a:t>The most common cause of </a:t>
            </a:r>
            <a:r>
              <a:rPr lang="en-US" altLang="zh-TW" sz="3100" dirty="0" err="1" smtClean="0"/>
              <a:t>sacroiliitis</a:t>
            </a:r>
            <a:r>
              <a:rPr lang="en-US" altLang="zh-TW" sz="3100" dirty="0" smtClean="0"/>
              <a:t> is ankylosing spondylitis.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(next slide)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HLA </a:t>
            </a:r>
            <a:r>
              <a:rPr lang="en-US" altLang="zh-TW" dirty="0"/>
              <a:t>B27 </a:t>
            </a:r>
            <a:r>
              <a:rPr lang="en-US" altLang="zh-TW" dirty="0" smtClean="0"/>
              <a:t>typing &amp; Inflammatory </a:t>
            </a:r>
            <a:r>
              <a:rPr lang="en-US" altLang="zh-TW" dirty="0"/>
              <a:t>marker e.g. C-reactive </a:t>
            </a:r>
            <a:r>
              <a:rPr lang="en-US" altLang="zh-TW" dirty="0" smtClean="0"/>
              <a:t>protein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Uveitis, Inflammatory </a:t>
            </a:r>
            <a:r>
              <a:rPr lang="en-US" altLang="zh-TW" dirty="0"/>
              <a:t>bowel </a:t>
            </a:r>
            <a:r>
              <a:rPr lang="en-US" altLang="zh-TW" dirty="0" smtClean="0"/>
              <a:t>disease, Psoriasis, Apical </a:t>
            </a:r>
            <a:r>
              <a:rPr lang="en-US" altLang="zh-TW" dirty="0"/>
              <a:t>pulmonary </a:t>
            </a:r>
            <a:r>
              <a:rPr lang="en-US" altLang="zh-TW" dirty="0" smtClean="0"/>
              <a:t>fibrosis, Aortic </a:t>
            </a:r>
            <a:r>
              <a:rPr lang="en-US" altLang="zh-TW" dirty="0"/>
              <a:t>regurgitation and </a:t>
            </a:r>
            <a:r>
              <a:rPr lang="en-US" altLang="zh-TW" dirty="0" smtClean="0"/>
              <a:t>, conduction </a:t>
            </a:r>
            <a:r>
              <a:rPr lang="en-US" altLang="zh-TW" dirty="0"/>
              <a:t>abnormalities. 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Physiotherapy, NSAID, Tumor </a:t>
            </a:r>
            <a:r>
              <a:rPr lang="en-US" altLang="zh-TW" dirty="0"/>
              <a:t>Necrosis Factor inhibitors e.g. </a:t>
            </a:r>
            <a:r>
              <a:rPr lang="en-US" altLang="zh-TW" dirty="0" smtClean="0"/>
              <a:t>Infliximab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37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 you exanimate the relevant area?</a:t>
            </a:r>
            <a:endParaRPr lang="en-US" sz="3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57783"/>
          </a:xfrm>
        </p:spPr>
        <p:txBody>
          <a:bodyPr>
            <a:normAutofit/>
          </a:bodyPr>
          <a:lstStyle/>
          <a:p>
            <a:r>
              <a:rPr lang="en-US" dirty="0" smtClean="0"/>
              <a:t>Anterior gapping test</a:t>
            </a:r>
          </a:p>
          <a:p>
            <a:r>
              <a:rPr lang="en-US" dirty="0" smtClean="0"/>
              <a:t>(Sacroiliac distraction test)</a:t>
            </a:r>
            <a:endParaRPr lang="en-US" dirty="0"/>
          </a:p>
        </p:txBody>
      </p:sp>
      <p:pic>
        <p:nvPicPr>
          <p:cNvPr id="7" name="內容版面配置區 6" descr="SIJ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00894" y="2893219"/>
            <a:ext cx="3352800" cy="2514600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499992" y="1628800"/>
            <a:ext cx="4329807" cy="813768"/>
          </a:xfrm>
        </p:spPr>
        <p:txBody>
          <a:bodyPr>
            <a:noAutofit/>
          </a:bodyPr>
          <a:lstStyle/>
          <a:p>
            <a:r>
              <a:rPr lang="en-US" dirty="0" smtClean="0"/>
              <a:t>Faber test</a:t>
            </a:r>
          </a:p>
          <a:p>
            <a:r>
              <a:rPr lang="en-US" sz="1800" dirty="0"/>
              <a:t>(Flexion, Abduction and External </a:t>
            </a:r>
            <a:r>
              <a:rPr lang="en-US" sz="1800" dirty="0" smtClean="0"/>
              <a:t>Rotation)</a:t>
            </a:r>
            <a:endParaRPr lang="en-US" sz="1800" dirty="0"/>
          </a:p>
        </p:txBody>
      </p:sp>
      <p:pic>
        <p:nvPicPr>
          <p:cNvPr id="8" name="內容版面配置區 7" descr="SIJ 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45120" y="2928934"/>
            <a:ext cx="3829423" cy="2428892"/>
          </a:xfrm>
        </p:spPr>
      </p:pic>
    </p:spTree>
    <p:extLst>
      <p:ext uri="{BB962C8B-B14F-4D97-AF65-F5344CB8AC3E}">
        <p14:creationId xmlns:p14="http://schemas.microsoft.com/office/powerpoint/2010/main" val="2162277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Q5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003232" cy="4713387"/>
          </a:xfrm>
        </p:spPr>
        <p:txBody>
          <a:bodyPr>
            <a:normAutofit fontScale="25000" lnSpcReduction="20000"/>
          </a:bodyPr>
          <a:lstStyle/>
          <a:p>
            <a:r>
              <a:rPr lang="en-US" altLang="zh-HK" sz="9600" dirty="0" smtClean="0"/>
              <a:t>F/ 25 </a:t>
            </a:r>
          </a:p>
          <a:p>
            <a:r>
              <a:rPr lang="en-US" altLang="zh-HK" sz="9600" dirty="0"/>
              <a:t>B</a:t>
            </a:r>
            <a:r>
              <a:rPr lang="en-US" altLang="zh-HK" sz="9600" dirty="0" smtClean="0"/>
              <a:t>rought </a:t>
            </a:r>
            <a:r>
              <a:rPr lang="en-US" altLang="zh-HK" sz="9600" dirty="0"/>
              <a:t>in by ambulance for decreased level of consciousness.</a:t>
            </a:r>
          </a:p>
          <a:p>
            <a:r>
              <a:rPr lang="en-US" altLang="zh-HK" sz="9600" dirty="0"/>
              <a:t>I</a:t>
            </a:r>
            <a:r>
              <a:rPr lang="en-US" altLang="zh-HK" sz="9600" dirty="0" smtClean="0"/>
              <a:t>nitial vitals: BP </a:t>
            </a:r>
            <a:r>
              <a:rPr lang="en-US" altLang="zh-HK" sz="9600" dirty="0"/>
              <a:t>80/50, HR 150, SpO2 97% on 4L O2, GCS E1V1M1</a:t>
            </a:r>
          </a:p>
          <a:p>
            <a:endParaRPr lang="en-US" altLang="zh-HK" sz="6400" dirty="0"/>
          </a:p>
          <a:p>
            <a:r>
              <a:rPr lang="en-US" altLang="zh-HK" sz="8000" dirty="0"/>
              <a:t>These are the initial blood test results</a:t>
            </a:r>
          </a:p>
          <a:p>
            <a:endParaRPr lang="en-US" altLang="zh-HK" sz="6400" dirty="0"/>
          </a:p>
          <a:p>
            <a:r>
              <a:rPr lang="en-US" altLang="zh-HK" sz="8000" dirty="0"/>
              <a:t>FIO2 0.3</a:t>
            </a:r>
          </a:p>
          <a:p>
            <a:r>
              <a:rPr lang="en-US" altLang="zh-HK" sz="8000" dirty="0"/>
              <a:t>pH 6.9</a:t>
            </a:r>
          </a:p>
          <a:p>
            <a:r>
              <a:rPr lang="en-US" altLang="zh-HK" sz="8000" dirty="0"/>
              <a:t>pCO2 10 mmHg </a:t>
            </a:r>
          </a:p>
          <a:p>
            <a:r>
              <a:rPr lang="en-US" altLang="zh-HK" sz="8000" dirty="0"/>
              <a:t>pO2 147 mmHg </a:t>
            </a:r>
          </a:p>
          <a:p>
            <a:r>
              <a:rPr lang="en-US" altLang="zh-HK" sz="8000" dirty="0"/>
              <a:t>Bicarbonate 2 </a:t>
            </a:r>
            <a:r>
              <a:rPr lang="en-US" altLang="zh-HK" sz="8000" dirty="0" err="1"/>
              <a:t>mmol</a:t>
            </a:r>
            <a:r>
              <a:rPr lang="en-US" altLang="zh-HK" sz="8000" dirty="0"/>
              <a:t>/L </a:t>
            </a:r>
          </a:p>
          <a:p>
            <a:r>
              <a:rPr lang="en-US" altLang="zh-HK" sz="8000" dirty="0"/>
              <a:t>Base excess -30</a:t>
            </a:r>
          </a:p>
          <a:p>
            <a:r>
              <a:rPr lang="en-US" altLang="zh-HK" sz="8000" dirty="0"/>
              <a:t>SaO2 saturation 98 %</a:t>
            </a:r>
          </a:p>
          <a:p>
            <a:r>
              <a:rPr lang="en-US" altLang="zh-HK" sz="8000" dirty="0"/>
              <a:t>Lactate 7.1 </a:t>
            </a:r>
            <a:r>
              <a:rPr lang="en-US" altLang="zh-HK" sz="8000" dirty="0" err="1"/>
              <a:t>mmol</a:t>
            </a:r>
            <a:r>
              <a:rPr lang="en-US" altLang="zh-HK" sz="8000" dirty="0"/>
              <a:t>/L </a:t>
            </a:r>
          </a:p>
          <a:p>
            <a:endParaRPr lang="en-US" altLang="zh-HK" sz="5600" dirty="0"/>
          </a:p>
          <a:p>
            <a:endParaRPr lang="zh-HK" altLang="en-US" sz="36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63888" y="3933056"/>
            <a:ext cx="4038600" cy="2481139"/>
          </a:xfrm>
        </p:spPr>
        <p:txBody>
          <a:bodyPr>
            <a:normAutofit fontScale="25000" lnSpcReduction="20000"/>
          </a:bodyPr>
          <a:lstStyle/>
          <a:p>
            <a:r>
              <a:rPr lang="en-US" altLang="zh-HK" sz="8000" dirty="0"/>
              <a:t>Na+ 140 </a:t>
            </a:r>
            <a:r>
              <a:rPr lang="en-US" altLang="zh-HK" sz="8000" dirty="0" err="1"/>
              <a:t>mmol</a:t>
            </a:r>
            <a:r>
              <a:rPr lang="en-US" altLang="zh-HK" sz="8000" dirty="0"/>
              <a:t>/L </a:t>
            </a:r>
          </a:p>
          <a:p>
            <a:r>
              <a:rPr lang="en-US" altLang="zh-HK" sz="8000" dirty="0"/>
              <a:t>K+ 6.0 </a:t>
            </a:r>
            <a:r>
              <a:rPr lang="en-US" altLang="zh-HK" sz="8000" dirty="0" err="1"/>
              <a:t>mmol</a:t>
            </a:r>
            <a:r>
              <a:rPr lang="en-US" altLang="zh-HK" sz="8000" dirty="0"/>
              <a:t>/L </a:t>
            </a:r>
          </a:p>
          <a:p>
            <a:r>
              <a:rPr lang="en-US" altLang="zh-HK" sz="8000" dirty="0"/>
              <a:t>Cl- 105 </a:t>
            </a:r>
            <a:r>
              <a:rPr lang="en-US" altLang="zh-HK" sz="8000" dirty="0" err="1"/>
              <a:t>mmol</a:t>
            </a:r>
            <a:r>
              <a:rPr lang="en-US" altLang="zh-HK" sz="8000" dirty="0"/>
              <a:t>/L </a:t>
            </a:r>
          </a:p>
          <a:p>
            <a:r>
              <a:rPr lang="en-US" altLang="zh-HK" sz="8000" dirty="0"/>
              <a:t>Creatinine 70 µ</a:t>
            </a:r>
            <a:r>
              <a:rPr lang="en-US" altLang="zh-HK" sz="8000" dirty="0" err="1"/>
              <a:t>mol</a:t>
            </a:r>
            <a:r>
              <a:rPr lang="en-US" altLang="zh-HK" sz="8000" dirty="0"/>
              <a:t>/L </a:t>
            </a:r>
          </a:p>
          <a:p>
            <a:r>
              <a:rPr lang="en-US" altLang="zh-HK" sz="8000" dirty="0"/>
              <a:t>Urea 4.8 </a:t>
            </a:r>
            <a:r>
              <a:rPr lang="en-US" altLang="zh-HK" sz="8000" dirty="0" err="1"/>
              <a:t>mmol</a:t>
            </a:r>
            <a:r>
              <a:rPr lang="en-US" altLang="zh-HK" sz="8000" dirty="0"/>
              <a:t>/L </a:t>
            </a:r>
          </a:p>
          <a:p>
            <a:r>
              <a:rPr lang="en-US" altLang="zh-HK" sz="8000" dirty="0"/>
              <a:t>Glucose 5.2 </a:t>
            </a:r>
            <a:r>
              <a:rPr lang="en-US" altLang="zh-HK" sz="8000" dirty="0" err="1"/>
              <a:t>mmol</a:t>
            </a:r>
            <a:r>
              <a:rPr lang="en-US" altLang="zh-HK" sz="8000" dirty="0"/>
              <a:t>/L </a:t>
            </a:r>
          </a:p>
          <a:p>
            <a:r>
              <a:rPr lang="en-US" altLang="zh-HK" sz="8000" dirty="0"/>
              <a:t>Osmolality 360 </a:t>
            </a:r>
            <a:r>
              <a:rPr lang="en-US" altLang="zh-HK" sz="8000" dirty="0" err="1"/>
              <a:t>mOsm</a:t>
            </a:r>
            <a:r>
              <a:rPr lang="en-US" altLang="zh-HK" sz="8000" dirty="0"/>
              <a:t>/L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36877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Questions </a:t>
            </a:r>
            <a:endParaRPr lang="zh-HK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Identify </a:t>
            </a:r>
            <a:r>
              <a:rPr lang="en-US" altLang="zh-HK" dirty="0"/>
              <a:t>the complete acid base abnormality in the above blood </a:t>
            </a:r>
            <a:r>
              <a:rPr lang="en-US" altLang="zh-HK" dirty="0" smtClean="0"/>
              <a:t>results (3)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Identify TWO </a:t>
            </a:r>
            <a:r>
              <a:rPr lang="en-US" altLang="zh-HK" dirty="0"/>
              <a:t>other abnormalities in the above blood </a:t>
            </a:r>
            <a:r>
              <a:rPr lang="en-US" altLang="zh-HK" dirty="0" smtClean="0"/>
              <a:t>results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Name TWO more </a:t>
            </a:r>
            <a:r>
              <a:rPr lang="en-US" altLang="zh-HK" dirty="0"/>
              <a:t>laboratory tests </a:t>
            </a:r>
            <a:r>
              <a:rPr lang="en-US" altLang="zh-HK" dirty="0" smtClean="0"/>
              <a:t>that are </a:t>
            </a:r>
            <a:r>
              <a:rPr lang="en-US" altLang="zh-HK" dirty="0"/>
              <a:t>indicated to aid in </a:t>
            </a:r>
            <a:r>
              <a:rPr lang="en-US" altLang="zh-HK" dirty="0" smtClean="0"/>
              <a:t>diagnosis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Name </a:t>
            </a:r>
            <a:r>
              <a:rPr lang="en-US" altLang="zh-HK" dirty="0"/>
              <a:t>one differential </a:t>
            </a:r>
            <a:r>
              <a:rPr lang="en-US" altLang="zh-HK" dirty="0" smtClean="0"/>
              <a:t>diagnosis (1)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The patient has gone into cardiac arrest shortly after intubation and mechanical </a:t>
            </a:r>
            <a:r>
              <a:rPr lang="en-US" altLang="zh-HK" dirty="0" smtClean="0"/>
              <a:t>ventilation. Suggest TWO </a:t>
            </a:r>
            <a:r>
              <a:rPr lang="en-US" altLang="zh-HK" dirty="0"/>
              <a:t>measure to prevent </a:t>
            </a:r>
            <a:r>
              <a:rPr lang="en-US" altLang="zh-HK" dirty="0" err="1"/>
              <a:t>peri</a:t>
            </a:r>
            <a:r>
              <a:rPr lang="en-US" altLang="zh-HK" dirty="0"/>
              <a:t>-intubation cardiac arrest in this patient</a:t>
            </a:r>
            <a:r>
              <a:rPr lang="en-US" altLang="zh-HK" dirty="0" smtClean="0"/>
              <a:t>. (2)</a:t>
            </a: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959304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HK" dirty="0" smtClean="0"/>
              <a:t>Answers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High </a:t>
            </a:r>
            <a:r>
              <a:rPr lang="en-US" altLang="zh-HK" dirty="0"/>
              <a:t>anion </a:t>
            </a:r>
            <a:r>
              <a:rPr lang="en-US" altLang="zh-HK" dirty="0" smtClean="0"/>
              <a:t>gap; </a:t>
            </a:r>
            <a:r>
              <a:rPr lang="en-US" altLang="zh-HK" dirty="0"/>
              <a:t>metabolic </a:t>
            </a:r>
            <a:r>
              <a:rPr lang="en-US" altLang="zh-HK" dirty="0" smtClean="0"/>
              <a:t>acidosis; </a:t>
            </a:r>
            <a:r>
              <a:rPr lang="en-US" altLang="zh-HK" dirty="0"/>
              <a:t>incomplete respiratory </a:t>
            </a:r>
            <a:r>
              <a:rPr lang="en-US" altLang="zh-HK" dirty="0" smtClean="0"/>
              <a:t>compensation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err="1" smtClean="0"/>
              <a:t>Hyperkalaemia</a:t>
            </a:r>
            <a:r>
              <a:rPr lang="en-US" altLang="zh-HK" dirty="0" smtClean="0"/>
              <a:t>,  </a:t>
            </a:r>
            <a:r>
              <a:rPr lang="en-US" altLang="zh-HK" dirty="0" err="1" smtClean="0"/>
              <a:t>hyperlactaemia</a:t>
            </a:r>
            <a:r>
              <a:rPr lang="en-US" altLang="zh-HK" dirty="0"/>
              <a:t>, </a:t>
            </a:r>
            <a:r>
              <a:rPr lang="en-US" altLang="zh-HK" dirty="0" smtClean="0"/>
              <a:t> high </a:t>
            </a:r>
            <a:r>
              <a:rPr lang="en-US" altLang="zh-HK" dirty="0" err="1"/>
              <a:t>osmolar</a:t>
            </a:r>
            <a:r>
              <a:rPr lang="en-US" altLang="zh-HK" dirty="0"/>
              <a:t> gap </a:t>
            </a: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Ethanol </a:t>
            </a:r>
            <a:r>
              <a:rPr lang="en-US" altLang="zh-HK" dirty="0"/>
              <a:t>levels, </a:t>
            </a:r>
            <a:r>
              <a:rPr lang="en-US" altLang="zh-HK" dirty="0" smtClean="0"/>
              <a:t>ketone </a:t>
            </a:r>
            <a:r>
              <a:rPr lang="en-US" altLang="zh-HK" dirty="0"/>
              <a:t>(BHBA) </a:t>
            </a:r>
            <a:r>
              <a:rPr lang="en-US" altLang="zh-HK" dirty="0" smtClean="0"/>
              <a:t>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Alcoholic </a:t>
            </a:r>
            <a:r>
              <a:rPr lang="en-US" altLang="zh-HK" dirty="0"/>
              <a:t>ketoacidosis, toxic alcohol </a:t>
            </a:r>
            <a:r>
              <a:rPr lang="en-US" altLang="zh-HK" dirty="0" smtClean="0"/>
              <a:t>toxicity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Measures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Fluid resuscitation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HCO3 infusion (to reduce metabolic </a:t>
            </a:r>
            <a:r>
              <a:rPr lang="en-US" altLang="zh-HK" dirty="0"/>
              <a:t>acidosis prior to </a:t>
            </a:r>
            <a:r>
              <a:rPr lang="en-US" altLang="zh-HK" dirty="0" smtClean="0"/>
              <a:t>intubation) or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Adequate ventilation/Bagging </a:t>
            </a:r>
            <a:r>
              <a:rPr lang="en-US" altLang="zh-HK" dirty="0"/>
              <a:t>during </a:t>
            </a:r>
            <a:r>
              <a:rPr lang="en-US" altLang="zh-HK" dirty="0" smtClean="0"/>
              <a:t>RSI by </a:t>
            </a:r>
            <a:r>
              <a:rPr lang="en-US" altLang="zh-HK" dirty="0"/>
              <a:t>skilled </a:t>
            </a:r>
            <a:r>
              <a:rPr lang="en-US" altLang="zh-HK" dirty="0" smtClean="0"/>
              <a:t>operator (to reduce </a:t>
            </a:r>
            <a:r>
              <a:rPr lang="en-US" altLang="zh-HK" dirty="0"/>
              <a:t>apnea period and associated rise in </a:t>
            </a:r>
            <a:r>
              <a:rPr lang="en-US" altLang="zh-HK" dirty="0" smtClean="0"/>
              <a:t>pCO2) 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Allow </a:t>
            </a:r>
            <a:r>
              <a:rPr lang="en-US" altLang="zh-HK" dirty="0"/>
              <a:t>spontaneous mode of mechanical ventilation to maintain respiratory compensation for acidosis 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32616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HK" dirty="0" smtClean="0"/>
              <a:t>Q6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446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zh-HK" sz="7200" dirty="0" smtClean="0"/>
              <a:t>M/ 19 </a:t>
            </a:r>
            <a:r>
              <a:rPr lang="en-US" altLang="zh-HK" sz="7200" dirty="0"/>
              <a:t>involved in an high speed road traffic accident with deformed lower limbs. His lower body was trapped between two cars. His initial vitals are:</a:t>
            </a:r>
          </a:p>
          <a:p>
            <a:r>
              <a:rPr lang="en-US" altLang="zh-HK" sz="7200" dirty="0" smtClean="0"/>
              <a:t>BP </a:t>
            </a:r>
            <a:r>
              <a:rPr lang="en-US" altLang="zh-HK" sz="7200" dirty="0"/>
              <a:t>70/40, HR 140</a:t>
            </a:r>
          </a:p>
          <a:p>
            <a:r>
              <a:rPr lang="en-US" altLang="zh-HK" sz="7200" dirty="0"/>
              <a:t>GCS E4V5M6</a:t>
            </a:r>
          </a:p>
          <a:p>
            <a:r>
              <a:rPr lang="en-US" altLang="zh-HK" sz="7200" dirty="0"/>
              <a:t>SpO2 100% on RA</a:t>
            </a:r>
          </a:p>
          <a:p>
            <a:endParaRPr lang="en-US" altLang="zh-HK" sz="7200" dirty="0"/>
          </a:p>
          <a:p>
            <a:r>
              <a:rPr lang="en-US" altLang="zh-HK" sz="7200" dirty="0"/>
              <a:t>Fast Scan was Positive, initial CXR and lung USG was normal.</a:t>
            </a:r>
          </a:p>
          <a:p>
            <a:endParaRPr lang="en-US" altLang="zh-HK" sz="7200" dirty="0"/>
          </a:p>
          <a:p>
            <a:pPr marL="0" indent="0">
              <a:buNone/>
            </a:pPr>
            <a:r>
              <a:rPr lang="en-US" altLang="zh-HK" sz="7200" dirty="0"/>
              <a:t>Unmatched blood was given during resuscitation in the ED.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46962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HK" dirty="0" smtClean="0"/>
              <a:t>Q6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08720"/>
            <a:ext cx="8424936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HK" sz="2100" dirty="0" smtClean="0"/>
              <a:t>1) Name THREE </a:t>
            </a:r>
            <a:r>
              <a:rPr lang="en-US" altLang="zh-HK" sz="2100" dirty="0"/>
              <a:t>acute non-immune mediated transfusion related </a:t>
            </a:r>
            <a:r>
              <a:rPr lang="en-US" altLang="zh-HK" sz="2100" dirty="0" smtClean="0"/>
              <a:t>complications (3)</a:t>
            </a:r>
            <a:endParaRPr lang="en-US" altLang="zh-HK" sz="2100" dirty="0"/>
          </a:p>
          <a:p>
            <a:pPr marL="0" indent="0">
              <a:buNone/>
            </a:pPr>
            <a:endParaRPr lang="en-US" altLang="zh-HK" sz="2100" dirty="0" smtClean="0"/>
          </a:p>
          <a:p>
            <a:pPr marL="0" indent="0">
              <a:buNone/>
            </a:pPr>
            <a:r>
              <a:rPr lang="en-US" altLang="zh-HK" sz="2100" dirty="0" smtClean="0"/>
              <a:t>He </a:t>
            </a:r>
            <a:r>
              <a:rPr lang="en-US" altLang="zh-HK" sz="2100" dirty="0"/>
              <a:t>began to desaturates and complains of shortness of breathe after 3 units of blood was </a:t>
            </a:r>
            <a:r>
              <a:rPr lang="en-US" altLang="zh-HK" sz="2100" dirty="0" smtClean="0"/>
              <a:t>given</a:t>
            </a:r>
            <a:endParaRPr lang="en-US" altLang="zh-HK" sz="2100" dirty="0"/>
          </a:p>
          <a:p>
            <a:pPr marL="0" indent="0">
              <a:buNone/>
            </a:pPr>
            <a:r>
              <a:rPr lang="en-US" altLang="zh-HK" sz="2100" dirty="0" smtClean="0"/>
              <a:t>2</a:t>
            </a:r>
            <a:r>
              <a:rPr lang="en-US" altLang="zh-HK" sz="2100" dirty="0"/>
              <a:t>)  Name </a:t>
            </a:r>
            <a:r>
              <a:rPr lang="en-US" altLang="zh-HK" sz="2100" dirty="0" smtClean="0"/>
              <a:t>TWO </a:t>
            </a:r>
            <a:r>
              <a:rPr lang="en-US" altLang="zh-HK" sz="2100" dirty="0"/>
              <a:t>possible causes of his shortness of breathe</a:t>
            </a:r>
            <a:r>
              <a:rPr lang="en-US" altLang="zh-HK" sz="2100" dirty="0" smtClean="0"/>
              <a:t>. (2)</a:t>
            </a:r>
            <a:endParaRPr lang="en-US" altLang="zh-HK" sz="2100" dirty="0"/>
          </a:p>
          <a:p>
            <a:endParaRPr lang="en-US" altLang="zh-HK" sz="2100" dirty="0"/>
          </a:p>
          <a:p>
            <a:pPr marL="0" indent="0">
              <a:buNone/>
            </a:pPr>
            <a:r>
              <a:rPr lang="en-US" altLang="zh-HK" sz="2100" dirty="0"/>
              <a:t>He was rushed to the operating room for immediate laparotomy and external fixation of pelvis. His bleeding was found to be difficult to control with microvascular ooze</a:t>
            </a:r>
            <a:r>
              <a:rPr lang="en-US" altLang="zh-HK" sz="2100" dirty="0" smtClean="0"/>
              <a:t>.</a:t>
            </a:r>
            <a:endParaRPr lang="en-US" altLang="zh-HK" sz="2100" dirty="0"/>
          </a:p>
          <a:p>
            <a:pPr marL="0" indent="0">
              <a:buNone/>
            </a:pPr>
            <a:r>
              <a:rPr lang="en-US" altLang="zh-HK" sz="2100" dirty="0" smtClean="0"/>
              <a:t>3</a:t>
            </a:r>
            <a:r>
              <a:rPr lang="en-US" altLang="zh-HK" sz="2100" dirty="0"/>
              <a:t>) Name </a:t>
            </a:r>
            <a:r>
              <a:rPr lang="en-US" altLang="zh-HK" sz="2100" dirty="0" smtClean="0"/>
              <a:t>THREE </a:t>
            </a:r>
            <a:r>
              <a:rPr lang="en-US" altLang="zh-HK" sz="2100" dirty="0"/>
              <a:t>measures that can </a:t>
            </a:r>
            <a:r>
              <a:rPr lang="en-US" altLang="zh-HK" sz="2100" dirty="0" smtClean="0"/>
              <a:t>be employed </a:t>
            </a:r>
            <a:r>
              <a:rPr lang="en-US" altLang="zh-HK" sz="2100" dirty="0"/>
              <a:t>in the ED to </a:t>
            </a:r>
            <a:r>
              <a:rPr lang="en-US" altLang="zh-HK" sz="2100" dirty="0" smtClean="0"/>
              <a:t>reduce </a:t>
            </a:r>
            <a:r>
              <a:rPr lang="en-US" altLang="zh-HK" sz="2100" dirty="0"/>
              <a:t>acute </a:t>
            </a:r>
            <a:r>
              <a:rPr lang="en-US" altLang="zh-HK" sz="2100" dirty="0" smtClean="0"/>
              <a:t>trauma coagulopathy (3) </a:t>
            </a:r>
            <a:endParaRPr lang="en-US" altLang="zh-HK" sz="2100" dirty="0"/>
          </a:p>
          <a:p>
            <a:endParaRPr lang="en-US" altLang="zh-HK" sz="2100" dirty="0"/>
          </a:p>
          <a:p>
            <a:pPr marL="0" indent="0">
              <a:buNone/>
            </a:pPr>
            <a:r>
              <a:rPr lang="en-US" altLang="zh-HK" sz="2100" dirty="0" smtClean="0"/>
              <a:t>4) Give TWO </a:t>
            </a:r>
            <a:r>
              <a:rPr lang="en-US" altLang="zh-HK" sz="2100" dirty="0"/>
              <a:t>additional measure </a:t>
            </a:r>
            <a:r>
              <a:rPr lang="en-US" altLang="zh-HK" sz="2100" dirty="0" smtClean="0"/>
              <a:t> that should </a:t>
            </a:r>
            <a:r>
              <a:rPr lang="en-US" altLang="zh-HK" sz="2100" dirty="0"/>
              <a:t>be employed during transfusion if the patient is undergoing chemotherapy for bone marrow transplant? </a:t>
            </a:r>
            <a:r>
              <a:rPr lang="en-US" altLang="zh-HK" sz="2100" dirty="0" smtClean="0"/>
              <a:t>(2)</a:t>
            </a:r>
            <a:endParaRPr lang="zh-HK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84696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148608" cy="314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08" y="764704"/>
            <a:ext cx="3148608" cy="314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36" y="764704"/>
            <a:ext cx="3148608" cy="314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4" y="3845124"/>
            <a:ext cx="3012876" cy="301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56" y="3913312"/>
            <a:ext cx="2964864" cy="296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499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Answers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Hypothermia</a:t>
            </a:r>
            <a:r>
              <a:rPr lang="en-US" altLang="zh-HK" dirty="0"/>
              <a:t>, 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Hyperkalaemia</a:t>
            </a:r>
            <a:r>
              <a:rPr lang="en-US" altLang="zh-HK" dirty="0"/>
              <a:t>, </a:t>
            </a:r>
            <a:r>
              <a:rPr lang="en-US" altLang="zh-HK" dirty="0" smtClean="0"/>
              <a:t> Hypocalcaemia</a:t>
            </a:r>
            <a:r>
              <a:rPr lang="en-US" altLang="zh-HK" dirty="0"/>
              <a:t>, </a:t>
            </a:r>
            <a:r>
              <a:rPr lang="en-US" altLang="zh-HK" dirty="0" smtClean="0"/>
              <a:t> Sepsis</a:t>
            </a:r>
            <a:r>
              <a:rPr lang="en-US" altLang="zh-HK" dirty="0"/>
              <a:t>, </a:t>
            </a:r>
            <a:r>
              <a:rPr lang="en-US" altLang="zh-HK" dirty="0" smtClean="0"/>
              <a:t> Transfusion </a:t>
            </a:r>
            <a:r>
              <a:rPr lang="en-US" altLang="zh-HK" dirty="0"/>
              <a:t>Associated circulatory overload (TACO</a:t>
            </a:r>
            <a:r>
              <a:rPr lang="en-US" altLang="zh-HK" dirty="0" smtClean="0"/>
              <a:t>), </a:t>
            </a:r>
            <a:r>
              <a:rPr lang="en-US" altLang="zh-HK" dirty="0" err="1" smtClean="0"/>
              <a:t>dilutional</a:t>
            </a:r>
            <a:r>
              <a:rPr lang="en-US" altLang="zh-HK" dirty="0" smtClean="0"/>
              <a:t> coagulopathy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Transfusion </a:t>
            </a:r>
            <a:r>
              <a:rPr lang="en-US" altLang="zh-HK" dirty="0"/>
              <a:t>related acute lung </a:t>
            </a:r>
            <a:r>
              <a:rPr lang="en-US" altLang="zh-HK" dirty="0" smtClean="0"/>
              <a:t>injury,  TACO, Acidosis </a:t>
            </a:r>
            <a:r>
              <a:rPr lang="en-US" altLang="zh-HK" dirty="0"/>
              <a:t>due to </a:t>
            </a:r>
            <a:r>
              <a:rPr lang="en-US" altLang="zh-HK" dirty="0" smtClean="0"/>
              <a:t>shock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Measures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zh-HK" dirty="0" smtClean="0"/>
              <a:t>Stop ongoing </a:t>
            </a:r>
            <a:r>
              <a:rPr lang="en-US" altLang="zh-HK" dirty="0"/>
              <a:t>bleeding, permissive </a:t>
            </a:r>
            <a:r>
              <a:rPr lang="en-US" altLang="zh-HK" dirty="0" smtClean="0"/>
              <a:t>hypotension, keep </a:t>
            </a:r>
            <a:r>
              <a:rPr lang="en-US" altLang="zh-HK" dirty="0" err="1"/>
              <a:t>normothermia</a:t>
            </a:r>
            <a:r>
              <a:rPr lang="en-US" altLang="zh-HK" dirty="0"/>
              <a:t> (blood warmer, fluid warmer, radiant heater, </a:t>
            </a:r>
            <a:r>
              <a:rPr lang="en-US" altLang="zh-HK" dirty="0" err="1"/>
              <a:t>etc</a:t>
            </a:r>
            <a:r>
              <a:rPr lang="en-US" altLang="zh-HK" dirty="0" smtClean="0"/>
              <a:t>)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zh-HK" dirty="0" smtClean="0"/>
              <a:t>Avoid </a:t>
            </a:r>
            <a:r>
              <a:rPr lang="en-US" altLang="zh-HK" dirty="0"/>
              <a:t>dilution of coagulation factors (High plasma to red cell ratio transfusion, massive transfusion protocol, replacement of clotting factors, </a:t>
            </a:r>
            <a:r>
              <a:rPr lang="en-US" altLang="zh-HK" dirty="0" err="1" smtClean="0"/>
              <a:t>etc</a:t>
            </a:r>
            <a:r>
              <a:rPr lang="en-US" altLang="zh-HK" dirty="0" smtClean="0"/>
              <a:t>),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zh-HK" dirty="0" smtClean="0"/>
              <a:t>Address </a:t>
            </a:r>
            <a:r>
              <a:rPr lang="en-US" altLang="zh-HK" dirty="0" err="1"/>
              <a:t>hyperfibrinolysis</a:t>
            </a:r>
            <a:r>
              <a:rPr lang="en-US" altLang="zh-HK" dirty="0"/>
              <a:t> (give </a:t>
            </a:r>
            <a:r>
              <a:rPr lang="en-US" altLang="zh-HK" dirty="0" err="1"/>
              <a:t>Transamin</a:t>
            </a:r>
            <a:r>
              <a:rPr lang="en-US" altLang="zh-HK" dirty="0" smtClean="0"/>
              <a:t>)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zh-HK" dirty="0" smtClean="0"/>
              <a:t>Address </a:t>
            </a:r>
            <a:r>
              <a:rPr lang="en-US" altLang="zh-HK" dirty="0"/>
              <a:t>hypocalcaemia, acidosis, </a:t>
            </a:r>
            <a:r>
              <a:rPr lang="en-US" altLang="zh-HK" dirty="0" smtClean="0"/>
              <a:t>shock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WBC </a:t>
            </a:r>
            <a:r>
              <a:rPr lang="en-US" altLang="zh-HK" dirty="0"/>
              <a:t>filter or leucocyte reduced blood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13328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Q7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M/3 brought </a:t>
            </a:r>
            <a:r>
              <a:rPr lang="en-US" altLang="zh-HK" dirty="0"/>
              <a:t>to AED by his mother suspected taken mothballs 1/2 hour ago. He is currently well.</a:t>
            </a:r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97721"/>
            <a:ext cx="3371850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987824" y="3397721"/>
            <a:ext cx="720080" cy="607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893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Questions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are the common active ingredients inside mothballs? </a:t>
            </a:r>
            <a:r>
              <a:rPr lang="en-US" altLang="zh-HK" dirty="0" smtClean="0"/>
              <a:t>(3)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Describe a bedside test available in Emergency Department to differentiate different types of mothballs? </a:t>
            </a:r>
            <a:r>
              <a:rPr lang="en-US" altLang="zh-HK" dirty="0" smtClean="0"/>
              <a:t>(3)</a:t>
            </a:r>
          </a:p>
          <a:p>
            <a:pPr marL="514350" indent="-514350">
              <a:buNone/>
            </a:pPr>
            <a:r>
              <a:rPr lang="en-US" altLang="zh-HK" dirty="0"/>
              <a:t>The boy suddenly developed generalized tonic- </a:t>
            </a:r>
            <a:r>
              <a:rPr lang="en-US" altLang="zh-HK" dirty="0" err="1"/>
              <a:t>clonic</a:t>
            </a:r>
            <a:r>
              <a:rPr lang="en-US" altLang="zh-HK" dirty="0"/>
              <a:t> </a:t>
            </a:r>
            <a:r>
              <a:rPr lang="en-US" altLang="zh-HK" dirty="0" smtClean="0"/>
              <a:t>convulsion.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altLang="zh-HK" dirty="0" smtClean="0"/>
              <a:t>What </a:t>
            </a:r>
            <a:r>
              <a:rPr lang="en-US" altLang="zh-HK" dirty="0"/>
              <a:t>is the most likely cause?  </a:t>
            </a:r>
            <a:r>
              <a:rPr lang="en-US" altLang="zh-HK" dirty="0" smtClean="0"/>
              <a:t>(1)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altLang="zh-HK" dirty="0" smtClean="0"/>
              <a:t>What is the toxic dose? (1)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altLang="zh-HK" dirty="0" smtClean="0"/>
              <a:t>Outline 2 modalities of management? (2)</a:t>
            </a:r>
          </a:p>
          <a:p>
            <a:pPr marL="514350" indent="-514350">
              <a:buFont typeface="+mj-lt"/>
              <a:buAutoNum type="arabicPeriod" startAt="3"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54713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Answers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Camphor, Naphthalene, </a:t>
            </a:r>
            <a:r>
              <a:rPr lang="en-US" altLang="zh-HK" dirty="0" err="1" smtClean="0"/>
              <a:t>Paradichlorobenzene</a:t>
            </a: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Float </a:t>
            </a:r>
            <a:r>
              <a:rPr lang="en-US" altLang="zh-HK" dirty="0"/>
              <a:t>test  </a:t>
            </a:r>
            <a:endParaRPr lang="en-US" altLang="zh-HK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Camphor </a:t>
            </a:r>
            <a:r>
              <a:rPr lang="en-US" altLang="zh-HK" dirty="0"/>
              <a:t>floats in water and saturated salt solution or D50 solution,  </a:t>
            </a:r>
            <a:endParaRPr lang="en-US" altLang="zh-HK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Naphthalene </a:t>
            </a:r>
            <a:r>
              <a:rPr lang="en-US" altLang="zh-HK" dirty="0"/>
              <a:t>floats only in saturated Salt / D50 solution but not water,  </a:t>
            </a:r>
            <a:endParaRPr lang="en-US" altLang="zh-HK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err="1" smtClean="0"/>
              <a:t>Paradichlorobenzene</a:t>
            </a:r>
            <a:r>
              <a:rPr lang="en-US" altLang="zh-HK" dirty="0" smtClean="0"/>
              <a:t> </a:t>
            </a:r>
            <a:r>
              <a:rPr lang="en-US" altLang="zh-HK" dirty="0"/>
              <a:t>does not float in both water nor saturated salt or D50 </a:t>
            </a:r>
            <a:r>
              <a:rPr lang="en-US" altLang="zh-HK" dirty="0" smtClean="0"/>
              <a:t>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The </a:t>
            </a:r>
            <a:r>
              <a:rPr lang="en-US" altLang="zh-HK" dirty="0"/>
              <a:t>moth ball likely contains </a:t>
            </a:r>
            <a:r>
              <a:rPr lang="en-US" altLang="zh-HK" dirty="0" smtClean="0"/>
              <a:t>camphor.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Toxic dose 30mg/kg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Management outline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Airway </a:t>
            </a:r>
            <a:r>
              <a:rPr lang="en-US" altLang="zh-HK" dirty="0"/>
              <a:t>protection with endotracheal </a:t>
            </a:r>
            <a:r>
              <a:rPr lang="en-US" altLang="zh-HK" dirty="0" smtClean="0"/>
              <a:t>intubation 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Gastric </a:t>
            </a:r>
            <a:r>
              <a:rPr lang="en-US" altLang="zh-HK" dirty="0"/>
              <a:t>lavage after airway protection, activated charcoal </a:t>
            </a:r>
            <a:r>
              <a:rPr lang="en-US" altLang="zh-HK" dirty="0" smtClean="0"/>
              <a:t>1g/Kg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Benzodiazepines </a:t>
            </a:r>
            <a:r>
              <a:rPr lang="en-US" altLang="zh-HK" dirty="0"/>
              <a:t>for seizure </a:t>
            </a:r>
            <a:r>
              <a:rPr lang="en-US" altLang="zh-HK" dirty="0" smtClean="0"/>
              <a:t>control 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Admit </a:t>
            </a:r>
            <a:r>
              <a:rPr lang="en-US" altLang="zh-HK" dirty="0"/>
              <a:t>PICU for close monitoring.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4085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Questions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Name 4 CT abnormalities? (4)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Which part of the ventricle is most sensitive to increase CSF pressure – name one? (1)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is the commonest </a:t>
            </a:r>
            <a:r>
              <a:rPr lang="en-US" altLang="zh-HK" dirty="0" smtClean="0"/>
              <a:t>cause of SAH? (1)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</a:t>
            </a:r>
            <a:r>
              <a:rPr lang="en-US" altLang="zh-HK" dirty="0" smtClean="0"/>
              <a:t>are </a:t>
            </a:r>
            <a:r>
              <a:rPr lang="en-US" altLang="zh-HK" dirty="0"/>
              <a:t>the </a:t>
            </a:r>
            <a:r>
              <a:rPr lang="en-US" altLang="zh-HK" dirty="0" smtClean="0"/>
              <a:t>TWO most </a:t>
            </a:r>
            <a:r>
              <a:rPr lang="en-US" altLang="zh-HK" dirty="0"/>
              <a:t>common location for non-traumatic cause</a:t>
            </a:r>
            <a:r>
              <a:rPr lang="en-US" altLang="zh-HK" dirty="0" smtClean="0"/>
              <a:t>?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Apart from diagnosis, what information the CT findings may </a:t>
            </a:r>
            <a:r>
              <a:rPr lang="en-US" altLang="zh-HK" dirty="0" smtClean="0"/>
              <a:t>convey – give TWO? (2)</a:t>
            </a: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71660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Answers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4 CT </a:t>
            </a:r>
            <a:r>
              <a:rPr lang="en-US" altLang="zh-HK" dirty="0" err="1" smtClean="0"/>
              <a:t>abn</a:t>
            </a:r>
            <a:endParaRPr lang="en-US" altLang="zh-HK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Diffuse </a:t>
            </a:r>
            <a:r>
              <a:rPr lang="en-US" altLang="zh-HK" dirty="0"/>
              <a:t>cerebral edema </a:t>
            </a:r>
            <a:endParaRPr lang="en-US" altLang="zh-HK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Dilated Lateral </a:t>
            </a:r>
            <a:r>
              <a:rPr lang="en-US" altLang="zh-HK" dirty="0"/>
              <a:t>ventricles </a:t>
            </a:r>
            <a:r>
              <a:rPr lang="en-US" altLang="zh-HK" dirty="0" smtClean="0"/>
              <a:t>&amp; Dilated </a:t>
            </a:r>
            <a:r>
              <a:rPr lang="en-US" altLang="zh-HK" dirty="0" smtClean="0"/>
              <a:t>third </a:t>
            </a:r>
            <a:r>
              <a:rPr lang="en-US" altLang="zh-HK" dirty="0"/>
              <a:t>ventricles </a:t>
            </a:r>
            <a:r>
              <a:rPr lang="en-US" altLang="zh-HK" dirty="0" smtClean="0"/>
              <a:t>– disproportionately compared </a:t>
            </a:r>
            <a:r>
              <a:rPr lang="en-US" altLang="zh-HK" dirty="0"/>
              <a:t>to the </a:t>
            </a:r>
            <a:r>
              <a:rPr lang="en-US" altLang="zh-HK" dirty="0" smtClean="0"/>
              <a:t>sulci.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Effaced </a:t>
            </a:r>
            <a:r>
              <a:rPr lang="en-US" altLang="zh-HK" dirty="0" err="1" smtClean="0"/>
              <a:t>Sulci</a:t>
            </a:r>
            <a:r>
              <a:rPr lang="en-US" altLang="zh-HK" dirty="0" smtClean="0"/>
              <a:t> &amp; Basal cisterns. 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Right </a:t>
            </a:r>
            <a:r>
              <a:rPr lang="en-US" altLang="zh-HK" dirty="0"/>
              <a:t>Sylvian fissure and right middle cranial fossa </a:t>
            </a:r>
            <a:r>
              <a:rPr lang="en-US" altLang="zh-HK" dirty="0" err="1" smtClean="0"/>
              <a:t>hyperdensity</a:t>
            </a: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Temporal (or inferior) horn of lateral ventricle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Rupture of saccular </a:t>
            </a:r>
            <a:r>
              <a:rPr lang="en-US" altLang="zh-HK" dirty="0" smtClean="0"/>
              <a:t>aneurysm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2 common locations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Middle </a:t>
            </a:r>
            <a:r>
              <a:rPr lang="en-US" altLang="zh-HK" dirty="0"/>
              <a:t>cerebral artery bifurcation </a:t>
            </a:r>
            <a:endParaRPr lang="en-US" altLang="zh-HK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along </a:t>
            </a:r>
            <a:r>
              <a:rPr lang="en-US" altLang="zh-HK" dirty="0"/>
              <a:t>the anterior communicating </a:t>
            </a:r>
            <a:r>
              <a:rPr lang="en-US" altLang="zh-HK" dirty="0" smtClean="0"/>
              <a:t>artery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Other CT info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Prognostic </a:t>
            </a:r>
            <a:r>
              <a:rPr lang="en-US" altLang="zh-HK" dirty="0"/>
              <a:t>info </a:t>
            </a:r>
            <a:r>
              <a:rPr lang="en-US" altLang="zh-HK" dirty="0" smtClean="0"/>
              <a:t>- presence </a:t>
            </a:r>
            <a:r>
              <a:rPr lang="en-US" altLang="zh-HK" dirty="0"/>
              <a:t>of localized clots in the subarachnoid space are correlated with a higher incidence of delayed symptomatic arterial </a:t>
            </a:r>
            <a:r>
              <a:rPr lang="en-US" altLang="zh-HK" dirty="0" smtClean="0"/>
              <a:t>spasm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Need for operative intervention e.g. decompression surgery</a:t>
            </a: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62227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M/25</a:t>
            </a:r>
          </a:p>
          <a:p>
            <a:r>
              <a:rPr lang="en-US" altLang="zh-HK" dirty="0" smtClean="0"/>
              <a:t>slipped and fell in Gym room</a:t>
            </a:r>
          </a:p>
          <a:p>
            <a:r>
              <a:rPr lang="en-US" altLang="zh-HK" dirty="0" smtClean="0"/>
              <a:t>Landed on right fist</a:t>
            </a:r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2395537" cy="296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07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XR R hand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5439"/>
            <a:ext cx="4104456" cy="508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586631"/>
            <a:ext cx="4089236" cy="507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2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Questions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Name the carpal </a:t>
            </a:r>
            <a:r>
              <a:rPr lang="en-US" altLang="zh-HK" dirty="0" smtClean="0"/>
              <a:t>bones, in order (proximal &amp; distal, medial to lateral) (2)</a:t>
            </a: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are </a:t>
            </a:r>
            <a:r>
              <a:rPr lang="en-US" altLang="zh-HK" dirty="0"/>
              <a:t>the </a:t>
            </a:r>
            <a:r>
              <a:rPr lang="en-US" altLang="zh-HK" dirty="0" smtClean="0"/>
              <a:t>TWO XR </a:t>
            </a:r>
            <a:r>
              <a:rPr lang="en-US" altLang="zh-HK" dirty="0"/>
              <a:t>abnormalities</a:t>
            </a:r>
            <a:r>
              <a:rPr lang="en-US" altLang="zh-HK" dirty="0" smtClean="0"/>
              <a:t>? (2)</a:t>
            </a: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additional view may help</a:t>
            </a:r>
            <a:r>
              <a:rPr lang="en-US" altLang="zh-HK" dirty="0" smtClean="0"/>
              <a:t>? (1)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is the diagnosis? (1)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How </a:t>
            </a:r>
            <a:r>
              <a:rPr lang="en-US" altLang="zh-HK" dirty="0" smtClean="0"/>
              <a:t>is this sort of fractures </a:t>
            </a:r>
            <a:r>
              <a:rPr lang="en-US" altLang="zh-HK" dirty="0"/>
              <a:t>classified</a:t>
            </a:r>
            <a:r>
              <a:rPr lang="en-US" altLang="zh-HK" dirty="0" smtClean="0"/>
              <a:t>?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is the treatment </a:t>
            </a:r>
            <a:r>
              <a:rPr lang="en-US" altLang="zh-HK" dirty="0" smtClean="0"/>
              <a:t>for </a:t>
            </a:r>
            <a:r>
              <a:rPr lang="en-US" altLang="zh-HK" dirty="0"/>
              <a:t>this patient</a:t>
            </a:r>
            <a:r>
              <a:rPr lang="en-US" altLang="zh-HK" dirty="0" smtClean="0"/>
              <a:t>? (2)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24533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Answers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Scaphoid, Lunate, Triquetrum, Pisiform, Trapezium, Trapezoid, Capitate, Hamate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X-ray </a:t>
            </a:r>
            <a:r>
              <a:rPr lang="en-US" altLang="zh-HK" dirty="0" err="1" smtClean="0"/>
              <a:t>abn</a:t>
            </a:r>
            <a:endParaRPr lang="en-US" altLang="zh-HK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Obliteration </a:t>
            </a:r>
            <a:r>
              <a:rPr lang="en-US" altLang="zh-HK" dirty="0"/>
              <a:t>of joint line of hamate-4</a:t>
            </a:r>
            <a:r>
              <a:rPr lang="en-US" altLang="zh-HK" baseline="30000" dirty="0"/>
              <a:t>th</a:t>
            </a:r>
            <a:r>
              <a:rPr lang="en-US" altLang="zh-HK" dirty="0"/>
              <a:t> Metacarpal </a:t>
            </a:r>
            <a:r>
              <a:rPr lang="en-US" altLang="zh-HK" dirty="0" smtClean="0"/>
              <a:t>bone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Radiolucent </a:t>
            </a:r>
            <a:r>
              <a:rPr lang="en-US" altLang="zh-HK" dirty="0"/>
              <a:t>line over dorsal part of distal hamate </a:t>
            </a:r>
            <a:r>
              <a:rPr lang="en-US" altLang="zh-HK" dirty="0" smtClean="0"/>
              <a:t>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Lateral/ carpal tunnel/ reverse </a:t>
            </a:r>
            <a:r>
              <a:rPr lang="en-US" altLang="zh-HK" dirty="0" err="1" smtClean="0"/>
              <a:t>obligue</a:t>
            </a: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Fractured hamate with dorsal </a:t>
            </a:r>
            <a:r>
              <a:rPr lang="en-US" altLang="zh-HK" dirty="0"/>
              <a:t>dislocation of right 4th CMCJ </a:t>
            </a: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err="1"/>
              <a:t>Milch</a:t>
            </a:r>
            <a:r>
              <a:rPr lang="en-US" altLang="zh-HK" dirty="0"/>
              <a:t> classification: fractures of the hook or the 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Open reduction and internal fixation 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endParaRPr lang="zh-HK" altLang="en-US" dirty="0"/>
          </a:p>
          <a:p>
            <a:pPr marL="514350" indent="-514350">
              <a:buFont typeface="+mj-lt"/>
              <a:buAutoNum type="arabicPeriod"/>
            </a:pP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224559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1580</Words>
  <Application>Microsoft Office PowerPoint</Application>
  <PresentationFormat>如螢幕大小 (4:3)</PresentationFormat>
  <Paragraphs>222</Paragraphs>
  <Slides>33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Office 佈景主題</vt:lpstr>
      <vt:lpstr>OSCE</vt:lpstr>
      <vt:lpstr>Q1</vt:lpstr>
      <vt:lpstr>PowerPoint 簡報</vt:lpstr>
      <vt:lpstr>Questions </vt:lpstr>
      <vt:lpstr>Answers </vt:lpstr>
      <vt:lpstr>Q2</vt:lpstr>
      <vt:lpstr>XR R hand</vt:lpstr>
      <vt:lpstr>Questions </vt:lpstr>
      <vt:lpstr>Answers </vt:lpstr>
      <vt:lpstr>XR R hand</vt:lpstr>
      <vt:lpstr>PowerPoint 簡報</vt:lpstr>
      <vt:lpstr>Q3</vt:lpstr>
      <vt:lpstr>PowerPoint 簡報</vt:lpstr>
      <vt:lpstr>PowerPoint 簡報</vt:lpstr>
      <vt:lpstr>Questions </vt:lpstr>
      <vt:lpstr>Answers </vt:lpstr>
      <vt:lpstr>Diagnostic criteria for atypical femoral fracture  (Task force for the American Society for Bone and Mineral Research) </vt:lpstr>
      <vt:lpstr>Q4 </vt:lpstr>
      <vt:lpstr>PowerPoint 簡報</vt:lpstr>
      <vt:lpstr>Both oblique view</vt:lpstr>
      <vt:lpstr>Question</vt:lpstr>
      <vt:lpstr>Answers</vt:lpstr>
      <vt:lpstr>Answers</vt:lpstr>
      <vt:lpstr>How do you exanimate the relevant area?</vt:lpstr>
      <vt:lpstr>Q5</vt:lpstr>
      <vt:lpstr>Questions </vt:lpstr>
      <vt:lpstr>Answers </vt:lpstr>
      <vt:lpstr>Q6</vt:lpstr>
      <vt:lpstr>Q6</vt:lpstr>
      <vt:lpstr>Answers </vt:lpstr>
      <vt:lpstr>Q7</vt:lpstr>
      <vt:lpstr>Questions </vt:lpstr>
      <vt:lpstr>Answers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</dc:title>
  <dc:creator>cmsadmin</dc:creator>
  <cp:lastModifiedBy>Marc Yang</cp:lastModifiedBy>
  <cp:revision>39</cp:revision>
  <dcterms:created xsi:type="dcterms:W3CDTF">2018-03-28T14:42:42Z</dcterms:created>
  <dcterms:modified xsi:type="dcterms:W3CDTF">2018-04-04T04:52:31Z</dcterms:modified>
</cp:coreProperties>
</file>